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61" r:id="rId4"/>
    <p:sldId id="264" r:id="rId5"/>
    <p:sldId id="265" r:id="rId6"/>
    <p:sldId id="262" r:id="rId7"/>
    <p:sldId id="266" r:id="rId8"/>
    <p:sldId id="267" r:id="rId9"/>
    <p:sldId id="268" r:id="rId10"/>
    <p:sldId id="269" r:id="rId11"/>
    <p:sldId id="270" r:id="rId12"/>
    <p:sldId id="25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524"/>
    <p:restoredTop sz="94558"/>
  </p:normalViewPr>
  <p:slideViewPr>
    <p:cSldViewPr snapToGrid="0" snapToObjects="1">
      <p:cViewPr varScale="1">
        <p:scale>
          <a:sx n="121" d="100"/>
          <a:sy n="121" d="100"/>
        </p:scale>
        <p:origin x="125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234508-6C88-AC45-B585-FF266BD2DFFA}" type="datetimeFigureOut">
              <a:rPr lang="en-US" smtClean="0"/>
              <a:t>1/27/22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1D7CD9-4C31-2745-B32A-54C1839003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0701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Examples: seeing yellow, red and green cones are activated</a:t>
            </a:r>
          </a:p>
          <a:p>
            <a:r>
              <a:rPr lang="en-US" dirty="0"/>
              <a:t>When all three cones are equally activated, we see grayscale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1D7CD9-4C31-2745-B32A-54C1839003F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1145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Yes, it’s the same color.</a:t>
            </a:r>
          </a:p>
          <a:p>
            <a:r>
              <a:rPr lang="en-US" dirty="0"/>
              <a:t>Josef Albers, Homage to the Square – His point was that our perception of color as humans is astoundingly large, and even more so because it is subjective, and we interact with it and our environment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1D7CD9-4C31-2745-B32A-54C1839003F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4221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94EED-E27A-A54A-A8B9-51BE69F2FE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00087B-68ED-E346-B41C-F0EF221A09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47195A-29B4-B84D-9490-7467FDAFDC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62A47-2A8C-6C4E-8AF4-5B52CE34EC21}" type="datetimeFigureOut">
              <a:rPr lang="en-US" smtClean="0"/>
              <a:t>1/27/22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76AA5D-1F0C-6541-AD8E-75CA3EEC2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2E0944-2DE4-6247-B95D-CA37FA52B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1168F-41FC-9142-93C3-B8D7DB16B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6282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AB346-393A-A24B-AA73-A7BF6CDE3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630E06-931C-D740-A50A-C96F9046E7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62857C-3DAD-EF4E-90EE-64460394C1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62A47-2A8C-6C4E-8AF4-5B52CE34EC21}" type="datetimeFigureOut">
              <a:rPr lang="en-US" smtClean="0"/>
              <a:t>1/27/22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F0B400-BC59-6345-8D0A-03DE072F0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F90C44-19A6-1148-9C62-FF527BD1F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1168F-41FC-9142-93C3-B8D7DB16B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7255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A058C9E-D45E-AD4A-AB4F-FC38EAE4C9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8A828F-EACA-C143-A2E9-33560823CC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70C221-9836-4248-8CB9-35F3626A0E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62A47-2A8C-6C4E-8AF4-5B52CE34EC21}" type="datetimeFigureOut">
              <a:rPr lang="en-US" smtClean="0"/>
              <a:t>1/27/22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3566E3-4BC3-CF4F-954D-F9B15EE3B0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2DDAEB-5B96-144B-A3FD-803502CC7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1168F-41FC-9142-93C3-B8D7DB16B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6210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CAD1A-4E7B-2F44-B588-0124080AE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5D47C4-C4CC-6847-B3DE-F3969FF6FB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BC44BE-E063-7946-A095-7D3C3B741C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62A47-2A8C-6C4E-8AF4-5B52CE34EC21}" type="datetimeFigureOut">
              <a:rPr lang="en-US" smtClean="0"/>
              <a:t>1/27/22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16499A-F5B4-D441-B6B3-2C423678D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703B76-74E8-864E-AC10-7ED608FBD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1168F-41FC-9142-93C3-B8D7DB16B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8386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CF9987-2BC9-4C42-9656-FA04F8E7BE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1301C9-97D2-0B42-9E34-4557B1532F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C611B9-B03D-5A44-A3FE-49618AA3C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62A47-2A8C-6C4E-8AF4-5B52CE34EC21}" type="datetimeFigureOut">
              <a:rPr lang="en-US" smtClean="0"/>
              <a:t>1/27/22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B121D2-512B-BB4A-8238-2BE9AE2CBA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40C25F-19D5-3F45-9201-501DDB0DE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1168F-41FC-9142-93C3-B8D7DB16B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2506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DBB7C-CFD6-A94A-9427-7E79FBC09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55AB75-E8D0-E045-9305-2219ADC90A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1E192C-1099-9342-86F8-2B31ADBA3F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541179-48F9-3646-88D7-2CF58B6339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62A47-2A8C-6C4E-8AF4-5B52CE34EC21}" type="datetimeFigureOut">
              <a:rPr lang="en-US" smtClean="0"/>
              <a:t>1/27/22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8358CE-C6D6-1849-A4D3-AC8AA8D34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5E9287-AE33-2141-92F3-E6B4652F48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1168F-41FC-9142-93C3-B8D7DB16B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0306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D75CCC-0C51-A146-833F-B5A68132A6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24B388-E260-7548-BE24-7312A81833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71A557-421A-6C44-81AD-1A3FAD35A3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0C8A851-0369-3540-8F99-1A2411B312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54007D5-0FF3-0B48-B5B8-FFD4E1AC81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E60B858-5F8B-6C4C-AFAD-9F7C0FB4ED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62A47-2A8C-6C4E-8AF4-5B52CE34EC21}" type="datetimeFigureOut">
              <a:rPr lang="en-US" smtClean="0"/>
              <a:t>1/27/22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894562-01E0-D841-B269-89F510C3F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7D372FB-B882-6B4C-9281-2A87A2EFA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1168F-41FC-9142-93C3-B8D7DB16B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9389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2081FF-7E01-B947-9105-571890ECF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497058-8ABE-7E4D-AC99-0FEBAF4FF5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62A47-2A8C-6C4E-8AF4-5B52CE34EC21}" type="datetimeFigureOut">
              <a:rPr lang="en-US" smtClean="0"/>
              <a:t>1/27/22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666571-B43B-0E40-ADC3-0D364C993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5CA2C3-7211-1B44-A75D-58F1595E1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1168F-41FC-9142-93C3-B8D7DB16B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3682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1B73F1B-8112-D043-B908-C2316B339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62A47-2A8C-6C4E-8AF4-5B52CE34EC21}" type="datetimeFigureOut">
              <a:rPr lang="en-US" smtClean="0"/>
              <a:t>1/27/22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F72ABA0-82BE-DD4F-8050-2A470ED010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0587E1-4B89-7047-882D-08B25C87B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1168F-41FC-9142-93C3-B8D7DB16B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6307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2FC80C-D5ED-DF43-AE1F-C4E314394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58DAD2-B998-FE4F-84EE-DAB7F82AB7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93CFE6-D83E-E24B-A99B-A136F4D5E7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289435-650D-434A-B336-AD0A78142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62A47-2A8C-6C4E-8AF4-5B52CE34EC21}" type="datetimeFigureOut">
              <a:rPr lang="en-US" smtClean="0"/>
              <a:t>1/27/22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FACB3B-3EB1-204A-9C52-B861080EB2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74C3A4-674A-C947-B2B3-A540C2BF8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1168F-41FC-9142-93C3-B8D7DB16B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1549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1BE260-91F6-0940-BE0C-84B3A9F690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FCA3ECB-3DE1-FC4E-817C-E4425BC90A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E56E0B-13F6-5448-9311-0717634C0C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75B4D9-3BBD-F447-928B-DFA09D1AC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C62A47-2A8C-6C4E-8AF4-5B52CE34EC21}" type="datetimeFigureOut">
              <a:rPr lang="en-US" smtClean="0"/>
              <a:t>1/27/22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C804BE-435E-204C-997C-DDC394122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34BD2A-C386-FE47-83F9-D22EC0E5F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81168F-41FC-9142-93C3-B8D7DB16B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7465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4C21AF1-3C15-5342-B9F5-F0191896BE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550836-5183-DD42-9FE1-55DEE80E3E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F185A2-05C3-4B47-A095-F3BDDFCE0A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C62A47-2A8C-6C4E-8AF4-5B52CE34EC21}" type="datetimeFigureOut">
              <a:rPr lang="en-US" smtClean="0"/>
              <a:t>1/27/22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397D2A-3B83-054D-B877-023FFA1DFD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0E73FF-354F-BE4D-A4EC-B8A0B52298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81168F-41FC-9142-93C3-B8D7DB16B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0303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eos.org/features/visualizing-science-how-color-determines-what-we-see" TargetMode="External"/><Relationship Id="rId3" Type="http://schemas.openxmlformats.org/officeDocument/2006/relationships/hyperlink" Target="https://www.youtube.com/watch?v=L1CK9bE3H_s" TargetMode="External"/><Relationship Id="rId7" Type="http://schemas.openxmlformats.org/officeDocument/2006/relationships/hyperlink" Target="https://blog.closetomyheart.com/2019/02/14/for-the-love-of-color-a-new-color-wheel/" TargetMode="External"/><Relationship Id="rId2" Type="http://schemas.openxmlformats.org/officeDocument/2006/relationships/hyperlink" Target="https://caltechletters.org/science/color-perception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uxplanet.org/analogous-colors-and-color-wheel-609a05b5b90e" TargetMode="External"/><Relationship Id="rId5" Type="http://schemas.openxmlformats.org/officeDocument/2006/relationships/hyperlink" Target="https://towardsdatascience.com/8-rules-for-optimal-use-of-color-in-data-visualization-b283ae1fc1e2" TargetMode="External"/><Relationship Id="rId4" Type="http://schemas.openxmlformats.org/officeDocument/2006/relationships/hyperlink" Target="https://www.youtube.com/watch?v=O8xryaE0-jE" TargetMode="External"/><Relationship Id="rId9" Type="http://schemas.openxmlformats.org/officeDocument/2006/relationships/hyperlink" Target="https://www.britannica.com/science/human-eye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22855-2891-9F42-9640-9EA5743953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Color Theory and Perception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5ABC68-CEEA-D343-B2F6-0DD885F2076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Strategy</a:t>
            </a:r>
          </a:p>
          <a:p>
            <a:r>
              <a:rPr lang="en-US" dirty="0"/>
              <a:t>Elizabeth </a:t>
            </a:r>
            <a:r>
              <a:rPr lang="en-US" dirty="0" err="1"/>
              <a:t>Vinarski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83206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88450-9E57-224F-ABA7-A8B2FCEEA1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should we do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AB1CBE-13E7-9144-BFFD-531011B0CC9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Every data set is different</a:t>
            </a:r>
          </a:p>
          <a:p>
            <a:pPr lvl="1"/>
            <a:r>
              <a:rPr lang="en-US" dirty="0"/>
              <a:t>Each color scheme should be unique to its data set</a:t>
            </a:r>
          </a:p>
          <a:p>
            <a:r>
              <a:rPr lang="en-US" dirty="0"/>
              <a:t>Reflect the natural world</a:t>
            </a:r>
          </a:p>
          <a:p>
            <a:r>
              <a:rPr lang="en-US" dirty="0"/>
              <a:t>Use selective coloring to enhance certain data</a:t>
            </a:r>
          </a:p>
          <a:p>
            <a:r>
              <a:rPr lang="en-US" dirty="0"/>
              <a:t>Apps, personal designers</a:t>
            </a:r>
          </a:p>
          <a:p>
            <a:r>
              <a:rPr lang="en-US" dirty="0"/>
              <a:t>More research to be done</a:t>
            </a:r>
          </a:p>
        </p:txBody>
      </p:sp>
      <p:pic>
        <p:nvPicPr>
          <p:cNvPr id="6" name="Content Placeholder 5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C7523B55-3BDE-2E4D-8FAA-A37E6341A69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9558866" y="3871148"/>
            <a:ext cx="2400059" cy="2305816"/>
          </a:xfrm>
        </p:spPr>
      </p:pic>
      <p:pic>
        <p:nvPicPr>
          <p:cNvPr id="8" name="Picture 7" descr="A picture containing colorful&#10;&#10;Description automatically generated">
            <a:extLst>
              <a:ext uri="{FF2B5EF4-FFF2-40B4-BE49-F238E27FC236}">
                <a16:creationId xmlns:a16="http://schemas.microsoft.com/office/drawing/2014/main" id="{56B3C972-DA46-DC42-A7E0-7E5F6AAEFD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9800" y="105446"/>
            <a:ext cx="4009605" cy="2881407"/>
          </a:xfrm>
          <a:prstGeom prst="rect">
            <a:avLst/>
          </a:prstGeom>
        </p:spPr>
      </p:pic>
      <p:pic>
        <p:nvPicPr>
          <p:cNvPr id="10" name="Picture 9" descr="A picture containing text, different, colorful&#10;&#10;Description automatically generated">
            <a:extLst>
              <a:ext uri="{FF2B5EF4-FFF2-40B4-BE49-F238E27FC236}">
                <a16:creationId xmlns:a16="http://schemas.microsoft.com/office/drawing/2014/main" id="{867545E2-8DF1-5245-BEC2-853A8F2D26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4844" y="3932699"/>
            <a:ext cx="4009606" cy="2182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3719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6F41D-3A4F-9E48-A3EC-9FF58CACCE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 Links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3C7DC4-6287-B04C-9516-4E9651B81D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www.color-blindness.com</a:t>
            </a:r>
            <a:r>
              <a:rPr lang="en-US" dirty="0"/>
              <a:t>/</a:t>
            </a:r>
            <a:r>
              <a:rPr lang="en-US" dirty="0" err="1"/>
              <a:t>coblis</a:t>
            </a:r>
            <a:r>
              <a:rPr lang="en-US" dirty="0"/>
              <a:t>-color-blindness-simulator/</a:t>
            </a:r>
          </a:p>
          <a:p>
            <a:r>
              <a:rPr lang="en-US" dirty="0"/>
              <a:t>safe or best-practices color bars https://colorbrewer2.org/#type=</a:t>
            </a:r>
            <a:r>
              <a:rPr lang="en-US" dirty="0" err="1"/>
              <a:t>sequential&amp;scheme</a:t>
            </a:r>
            <a:r>
              <a:rPr lang="en-US" dirty="0"/>
              <a:t>=</a:t>
            </a:r>
            <a:r>
              <a:rPr lang="en-US" dirty="0" err="1"/>
              <a:t>BuGn&amp;n</a:t>
            </a:r>
            <a:r>
              <a:rPr lang="en-US" dirty="0"/>
              <a:t>=3</a:t>
            </a:r>
          </a:p>
        </p:txBody>
      </p:sp>
    </p:spTree>
    <p:extLst>
      <p:ext uri="{BB962C8B-B14F-4D97-AF65-F5344CB8AC3E}">
        <p14:creationId xmlns:p14="http://schemas.microsoft.com/office/powerpoint/2010/main" val="34261152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C65DD4-BBA2-434A-8356-3A9A83076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Works Cited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EB4182-A5F8-194B-8DFC-8023002A2E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>
                <a:hlinkClick r:id="rId2"/>
              </a:rPr>
              <a:t>https://caltechletters.org/science/color-perception</a:t>
            </a:r>
            <a:endParaRPr lang="en-US" dirty="0"/>
          </a:p>
          <a:p>
            <a:r>
              <a:rPr lang="en-US" dirty="0">
                <a:hlinkClick r:id="rId3"/>
              </a:rPr>
              <a:t>https://www.youtube.com/watch?v=L1CK9bE3H_s</a:t>
            </a:r>
            <a:endParaRPr lang="en-US" dirty="0"/>
          </a:p>
          <a:p>
            <a:r>
              <a:rPr lang="en-US" dirty="0">
                <a:hlinkClick r:id="rId4"/>
              </a:rPr>
              <a:t>https://www.youtube.com/watch?v=O8xryaE0-jE</a:t>
            </a:r>
            <a:endParaRPr lang="en-US" dirty="0"/>
          </a:p>
          <a:p>
            <a:r>
              <a:rPr lang="en-US" dirty="0">
                <a:hlinkClick r:id="rId5"/>
              </a:rPr>
              <a:t>https://towardsdatascience.com/8-rules-for-optimal-use-of-color-in-data-visualization-b283ae1fc1e2</a:t>
            </a:r>
            <a:endParaRPr lang="en-US" dirty="0"/>
          </a:p>
          <a:p>
            <a:r>
              <a:rPr lang="en-US" dirty="0">
                <a:hlinkClick r:id="rId6"/>
              </a:rPr>
              <a:t>https://uxplanet.org/analogous-colors-and-color-wheel-609a05b5b90e</a:t>
            </a:r>
            <a:endParaRPr lang="en-US" dirty="0"/>
          </a:p>
          <a:p>
            <a:r>
              <a:rPr lang="en-US" dirty="0">
                <a:hlinkClick r:id="rId7"/>
              </a:rPr>
              <a:t>https://blog.closetomyheart.com/2019/02/14/for-the-love-of-color-a-new-color-wheel/</a:t>
            </a:r>
            <a:endParaRPr lang="en-US" dirty="0"/>
          </a:p>
          <a:p>
            <a:r>
              <a:rPr lang="en-US" dirty="0">
                <a:hlinkClick r:id="rId8"/>
              </a:rPr>
              <a:t>https://eos.org/features/visualizing-science-how-color-determines-what-we-see</a:t>
            </a:r>
            <a:endParaRPr lang="en-US" dirty="0"/>
          </a:p>
          <a:p>
            <a:r>
              <a:rPr lang="en-US" dirty="0">
                <a:hlinkClick r:id="rId9"/>
              </a:rPr>
              <a:t>https://www.britannica.com/science/human-eye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13083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D222A-EFE3-DC46-BC97-8444AF04BB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B1A075-825A-DA4A-A09E-6BBEB25825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Human retina contain over 100 million photoreceptors</a:t>
            </a:r>
          </a:p>
          <a:p>
            <a:r>
              <a:rPr lang="en-US" dirty="0"/>
              <a:t>Rods help us detect the differences between black and white (saturation levels)</a:t>
            </a:r>
          </a:p>
          <a:p>
            <a:pPr lvl="1"/>
            <a:r>
              <a:rPr lang="en-US" dirty="0"/>
              <a:t>Size and shape</a:t>
            </a:r>
          </a:p>
          <a:p>
            <a:pPr lvl="1"/>
            <a:r>
              <a:rPr lang="en-US" dirty="0"/>
              <a:t>Allow us to see in poorly lit conditions</a:t>
            </a:r>
          </a:p>
          <a:p>
            <a:r>
              <a:rPr lang="en-US" dirty="0"/>
              <a:t>Cones help us see color and details</a:t>
            </a:r>
          </a:p>
          <a:p>
            <a:pPr lvl="1"/>
            <a:r>
              <a:rPr lang="en-US" dirty="0"/>
              <a:t>3 groups, detect red light, green light, and blue light</a:t>
            </a:r>
          </a:p>
          <a:p>
            <a:r>
              <a:rPr lang="en-US" dirty="0"/>
              <a:t>Trichromatic theory of color vision – based on the activation of our primary cones</a:t>
            </a:r>
          </a:p>
          <a:p>
            <a:r>
              <a:rPr lang="en-US" dirty="0"/>
              <a:t>Computer images are created by pixels, mixing the colors blue, red, and green – additive colors</a:t>
            </a:r>
          </a:p>
          <a:p>
            <a:endParaRPr lang="en-US" dirty="0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AE7A198B-26E0-1847-9C92-4319899B22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1550" y="0"/>
            <a:ext cx="3600450" cy="2193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82802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FF8719-DF29-AB4F-84C5-4D8EB9CBC1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Color Wheel</a:t>
            </a:r>
            <a:endParaRPr lang="en-US" dirty="0"/>
          </a:p>
        </p:txBody>
      </p:sp>
      <p:pic>
        <p:nvPicPr>
          <p:cNvPr id="1030" name="Picture 6" descr="For the Love of Color #ctmh #closetomyheart #ctmhloveofcolor #loveofcolor #ctmhexclusivecolorpalette #colorwheel #ctmhcolorwheel #colortheory #colorcombinations #diy #color #colour">
            <a:extLst>
              <a:ext uri="{FF2B5EF4-FFF2-40B4-BE49-F238E27FC236}">
                <a16:creationId xmlns:a16="http://schemas.microsoft.com/office/drawing/2014/main" id="{A8BBB683-6ABD-D345-9449-113B1318FE91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253331" y="1825625"/>
            <a:ext cx="4351338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122327-0DDB-0149-9EDB-E445BCBD55E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/>
              <a:t>Johann von Goethe, 19</a:t>
            </a:r>
            <a:r>
              <a:rPr lang="en-US" baseline="30000"/>
              <a:t>th</a:t>
            </a:r>
            <a:r>
              <a:rPr lang="en-US"/>
              <a:t> century</a:t>
            </a:r>
          </a:p>
          <a:p>
            <a:r>
              <a:rPr lang="en-US"/>
              <a:t>Opponent process theory</a:t>
            </a:r>
          </a:p>
          <a:p>
            <a:pPr lvl="1"/>
            <a:r>
              <a:rPr lang="en-US"/>
              <a:t>3 receptors: blue-yellow, red-green, black-white</a:t>
            </a:r>
          </a:p>
          <a:p>
            <a:r>
              <a:rPr lang="en-US"/>
              <a:t>Only process one color at a time</a:t>
            </a:r>
          </a:p>
          <a:p>
            <a:r>
              <a:rPr lang="en-US"/>
              <a:t>Different colors in each pair have opposite effects on neurons, one signal being excitatory and one inhibitory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99585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66A87F-B243-A84F-AAAF-7F97297D6A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definitions of colors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2453BD-ABA1-0744-9898-23F182D5D62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Primary colors – red, blue, yellow</a:t>
            </a:r>
          </a:p>
          <a:p>
            <a:r>
              <a:rPr lang="en-US" dirty="0"/>
              <a:t>Secondary colors – mix the primary colors</a:t>
            </a:r>
          </a:p>
          <a:p>
            <a:pPr lvl="1"/>
            <a:r>
              <a:rPr lang="en-US" dirty="0"/>
              <a:t>Purple, green, orange</a:t>
            </a:r>
          </a:p>
          <a:p>
            <a:r>
              <a:rPr lang="en-US" dirty="0"/>
              <a:t>Tertiary colors – mix one primary color and one secondary color</a:t>
            </a:r>
          </a:p>
          <a:p>
            <a:endParaRPr lang="en-US" dirty="0"/>
          </a:p>
          <a:p>
            <a:r>
              <a:rPr lang="en-US" dirty="0"/>
              <a:t>Complementary – opposites</a:t>
            </a:r>
          </a:p>
          <a:p>
            <a:r>
              <a:rPr lang="en-US" dirty="0"/>
              <a:t>Triadic – three colors equally spaced</a:t>
            </a:r>
          </a:p>
          <a:p>
            <a:r>
              <a:rPr lang="en-US" dirty="0"/>
              <a:t>Square – 2 pairs, opposite from each other</a:t>
            </a:r>
          </a:p>
        </p:txBody>
      </p:sp>
      <p:pic>
        <p:nvPicPr>
          <p:cNvPr id="6" name="Content Placeholder 5" descr="Diagram&#10;&#10;Description automatically generated">
            <a:extLst>
              <a:ext uri="{FF2B5EF4-FFF2-40B4-BE49-F238E27FC236}">
                <a16:creationId xmlns:a16="http://schemas.microsoft.com/office/drawing/2014/main" id="{B8B5F639-86CC-E845-8AE7-C9958297045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496678" y="1825625"/>
            <a:ext cx="4532643" cy="4351338"/>
          </a:xfrm>
        </p:spPr>
      </p:pic>
    </p:spTree>
    <p:extLst>
      <p:ext uri="{BB962C8B-B14F-4D97-AF65-F5344CB8AC3E}">
        <p14:creationId xmlns:p14="http://schemas.microsoft.com/office/powerpoint/2010/main" val="2311529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1F9E85E-6673-2641-A22B-13D66FC8A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85C286-E774-494A-BDA2-9016FCEBEE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Hue – the actual color</a:t>
            </a:r>
          </a:p>
          <a:p>
            <a:r>
              <a:rPr lang="en-US" dirty="0"/>
              <a:t>Saturation – intensity/purity of a color (bright to gray)</a:t>
            </a:r>
          </a:p>
          <a:p>
            <a:r>
              <a:rPr lang="en-US" dirty="0"/>
              <a:t>Value – degree of lightness/darkness of hue (white to black)</a:t>
            </a:r>
          </a:p>
          <a:p>
            <a:r>
              <a:rPr lang="en-US" dirty="0"/>
              <a:t>Shade – produced by adding black</a:t>
            </a:r>
          </a:p>
          <a:p>
            <a:r>
              <a:rPr lang="en-US" dirty="0"/>
              <a:t>Tint – produced by adding white</a:t>
            </a:r>
          </a:p>
          <a:p>
            <a:r>
              <a:rPr lang="en-US" dirty="0"/>
              <a:t>Tone – produced by adding grey</a:t>
            </a:r>
          </a:p>
          <a:p>
            <a:r>
              <a:rPr lang="en-US" dirty="0"/>
              <a:t>Warm – colors with yellow undertones (left of the color wheel)</a:t>
            </a:r>
          </a:p>
          <a:p>
            <a:r>
              <a:rPr lang="en-US" dirty="0"/>
              <a:t>Cool – colors with blue undertones (right of the color wheel)</a:t>
            </a:r>
          </a:p>
          <a:p>
            <a:r>
              <a:rPr lang="en-US" dirty="0"/>
              <a:t>To photoshop!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647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64F91C3-A767-E248-9CA3-5F3CD72067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 the background the same?</a:t>
            </a:r>
          </a:p>
        </p:txBody>
      </p:sp>
      <p:pic>
        <p:nvPicPr>
          <p:cNvPr id="10" name="Content Placeholder 9" descr="Shape&#10;&#10;Description automatically generated">
            <a:extLst>
              <a:ext uri="{FF2B5EF4-FFF2-40B4-BE49-F238E27FC236}">
                <a16:creationId xmlns:a16="http://schemas.microsoft.com/office/drawing/2014/main" id="{1E1037AE-F36D-D946-90C3-5EF24CD9C2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80667" y="1366951"/>
            <a:ext cx="10230666" cy="5125924"/>
          </a:xfrm>
        </p:spPr>
      </p:pic>
    </p:spTree>
    <p:extLst>
      <p:ext uri="{BB962C8B-B14F-4D97-AF65-F5344CB8AC3E}">
        <p14:creationId xmlns:p14="http://schemas.microsoft.com/office/powerpoint/2010/main" val="23168357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0C469EB-8D12-DD4B-AF46-25CD55229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Somewhere Over The Rainbow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B8DA9B-2CC0-094E-87AD-DC844345A9B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The rainbow color scheme became so popular because it uses very saturated hues that create high contrast in a data set. This is an example of a </a:t>
            </a:r>
            <a:r>
              <a:rPr lang="en-US" dirty="0" err="1"/>
              <a:t>nonabsolute</a:t>
            </a:r>
            <a:r>
              <a:rPr lang="en-US" dirty="0"/>
              <a:t> color space</a:t>
            </a:r>
          </a:p>
          <a:p>
            <a:r>
              <a:rPr lang="en-US" dirty="0"/>
              <a:t>Absolute colors spaces are defined by human perception, and since there is such a wide range of colors in our perception, we can actually mathematically represent color through coding, and graph these in a parabola.</a:t>
            </a:r>
          </a:p>
        </p:txBody>
      </p:sp>
      <p:pic>
        <p:nvPicPr>
          <p:cNvPr id="7" name="Content Placeholder 6" descr="Chart&#10;&#10;Description automatically generated">
            <a:extLst>
              <a:ext uri="{FF2B5EF4-FFF2-40B4-BE49-F238E27FC236}">
                <a16:creationId xmlns:a16="http://schemas.microsoft.com/office/drawing/2014/main" id="{0B556A29-DD07-564D-A90A-B6999DF1617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982661"/>
            <a:ext cx="5181600" cy="2037266"/>
          </a:xfrm>
        </p:spPr>
      </p:pic>
    </p:spTree>
    <p:extLst>
      <p:ext uri="{BB962C8B-B14F-4D97-AF65-F5344CB8AC3E}">
        <p14:creationId xmlns:p14="http://schemas.microsoft.com/office/powerpoint/2010/main" val="38350017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089FD5A-4745-9F43-9269-C503123C4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Rainbow Troubles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127054-685B-7843-8D75-C7CD4DC0000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Problems with the rainbow color scheme:</a:t>
            </a:r>
          </a:p>
          <a:p>
            <a:pPr lvl="1"/>
            <a:r>
              <a:rPr lang="en-US" dirty="0"/>
              <a:t>Can be misleading</a:t>
            </a:r>
          </a:p>
          <a:p>
            <a:pPr lvl="1"/>
            <a:r>
              <a:rPr lang="en-US" dirty="0"/>
              <a:t>Can wash out data sets</a:t>
            </a:r>
          </a:p>
          <a:p>
            <a:pPr lvl="1"/>
            <a:r>
              <a:rPr lang="en-US" dirty="0"/>
              <a:t>Cause color interference</a:t>
            </a:r>
          </a:p>
          <a:p>
            <a:pPr lvl="1"/>
            <a:r>
              <a:rPr lang="en-US" dirty="0"/>
              <a:t>Enhance certain data that are not special</a:t>
            </a:r>
          </a:p>
          <a:p>
            <a:r>
              <a:rPr lang="en-US" dirty="0"/>
              <a:t>Struggles scientists are having switching to anything else:</a:t>
            </a:r>
          </a:p>
          <a:p>
            <a:pPr lvl="1"/>
            <a:r>
              <a:rPr lang="en-US" dirty="0"/>
              <a:t>If someone has been working in a certain field their entire life, there are certain conventions and colors that infer certain things</a:t>
            </a:r>
          </a:p>
          <a:p>
            <a:pPr lvl="1"/>
            <a:r>
              <a:rPr lang="en-US" dirty="0"/>
              <a:t>Finding time to learn new color conventions</a:t>
            </a:r>
          </a:p>
        </p:txBody>
      </p:sp>
      <p:pic>
        <p:nvPicPr>
          <p:cNvPr id="10" name="Content Placeholder 9" descr="Map&#10;&#10;Description automatically generated">
            <a:extLst>
              <a:ext uri="{FF2B5EF4-FFF2-40B4-BE49-F238E27FC236}">
                <a16:creationId xmlns:a16="http://schemas.microsoft.com/office/drawing/2014/main" id="{E4525F8E-7A47-4644-9710-AF2840D7F16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1915700"/>
            <a:ext cx="5181600" cy="4171188"/>
          </a:xfrm>
        </p:spPr>
      </p:pic>
    </p:spTree>
    <p:extLst>
      <p:ext uri="{BB962C8B-B14F-4D97-AF65-F5344CB8AC3E}">
        <p14:creationId xmlns:p14="http://schemas.microsoft.com/office/powerpoint/2010/main" val="62331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BBD6662-641F-A04E-A811-8BB14F81E9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7001" y="3107266"/>
            <a:ext cx="3674533" cy="3022600"/>
          </a:xfrm>
          <a:prstGeom prst="rect">
            <a:avLst/>
          </a:prstGeom>
        </p:spPr>
      </p:pic>
      <p:pic>
        <p:nvPicPr>
          <p:cNvPr id="16" name="Picture 15" descr="Map&#10;&#10;Description automatically generated">
            <a:extLst>
              <a:ext uri="{FF2B5EF4-FFF2-40B4-BE49-F238E27FC236}">
                <a16:creationId xmlns:a16="http://schemas.microsoft.com/office/drawing/2014/main" id="{CE427AB6-0278-5D49-8970-81BA1E28ED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134" y="105834"/>
            <a:ext cx="3107093" cy="2810932"/>
          </a:xfrm>
          <a:prstGeom prst="rect">
            <a:avLst/>
          </a:prstGeom>
        </p:spPr>
      </p:pic>
      <p:pic>
        <p:nvPicPr>
          <p:cNvPr id="20" name="Picture 19" descr="Map&#10;&#10;Description automatically generated">
            <a:extLst>
              <a:ext uri="{FF2B5EF4-FFF2-40B4-BE49-F238E27FC236}">
                <a16:creationId xmlns:a16="http://schemas.microsoft.com/office/drawing/2014/main" id="{52ECEF72-CFE5-1E40-AD49-11420D9614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5000" y="105834"/>
            <a:ext cx="3800428" cy="4206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3037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285</TotalTime>
  <Words>645</Words>
  <Application>Microsoft Macintosh PowerPoint</Application>
  <PresentationFormat>Widescreen</PresentationFormat>
  <Paragraphs>77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Color Theory and Perception</vt:lpstr>
      <vt:lpstr>Background Information</vt:lpstr>
      <vt:lpstr>Color Wheel</vt:lpstr>
      <vt:lpstr>Some definitions of colors</vt:lpstr>
      <vt:lpstr>Definitions</vt:lpstr>
      <vt:lpstr>Is the background the same?</vt:lpstr>
      <vt:lpstr>Somewhere Over The Rainbow</vt:lpstr>
      <vt:lpstr>Rainbow Troubles</vt:lpstr>
      <vt:lpstr>PowerPoint Presentation</vt:lpstr>
      <vt:lpstr>What should we do</vt:lpstr>
      <vt:lpstr>Extra Links</vt:lpstr>
      <vt:lpstr>Works Cited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Color Theory and Perception</dc:title>
  <dc:creator>Vinarski, Elizabeth Kathryn</dc:creator>
  <cp:lastModifiedBy>Vinarski, Elizabeth Kathryn</cp:lastModifiedBy>
  <cp:revision>4</cp:revision>
  <dcterms:created xsi:type="dcterms:W3CDTF">2022-01-27T12:12:54Z</dcterms:created>
  <dcterms:modified xsi:type="dcterms:W3CDTF">2022-01-27T17:31:56Z</dcterms:modified>
</cp:coreProperties>
</file>

<file path=docProps/thumbnail.jpeg>
</file>